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6" r:id="rId5"/>
    <p:sldId id="267" r:id="rId6"/>
    <p:sldId id="263" r:id="rId7"/>
    <p:sldId id="264" r:id="rId8"/>
    <p:sldId id="270" r:id="rId9"/>
    <p:sldId id="269" r:id="rId10"/>
    <p:sldId id="268" r:id="rId11"/>
  </p:sldIdLst>
  <p:sldSz cx="15155545" cy="10691495"/>
  <p:notesSz cx="6858000" cy="9144000"/>
  <p:defaultTextStyle>
    <a:defPPr>
      <a:defRPr lang="ru-RU"/>
    </a:defPPr>
    <a:lvl1pPr marL="0" algn="l" defTabSz="1243965" rtl="0" eaLnBrk="1" latinLnBrk="0" hangingPunct="1">
      <a:defRPr sz="2450" kern="1200">
        <a:solidFill>
          <a:schemeClr val="tx1"/>
        </a:solidFill>
        <a:latin typeface="+mn-lt"/>
        <a:ea typeface="+mn-ea"/>
        <a:cs typeface="+mn-cs"/>
      </a:defRPr>
    </a:lvl1pPr>
    <a:lvl2pPr marL="622300" algn="l" defTabSz="1243965" rtl="0" eaLnBrk="1" latinLnBrk="0" hangingPunct="1">
      <a:defRPr sz="2450" kern="1200">
        <a:solidFill>
          <a:schemeClr val="tx1"/>
        </a:solidFill>
        <a:latin typeface="+mn-lt"/>
        <a:ea typeface="+mn-ea"/>
        <a:cs typeface="+mn-cs"/>
      </a:defRPr>
    </a:lvl2pPr>
    <a:lvl3pPr marL="1243965" algn="l" defTabSz="1243965" rtl="0" eaLnBrk="1" latinLnBrk="0" hangingPunct="1">
      <a:defRPr sz="2450" kern="1200">
        <a:solidFill>
          <a:schemeClr val="tx1"/>
        </a:solidFill>
        <a:latin typeface="+mn-lt"/>
        <a:ea typeface="+mn-ea"/>
        <a:cs typeface="+mn-cs"/>
      </a:defRPr>
    </a:lvl3pPr>
    <a:lvl4pPr marL="1866265" algn="l" defTabSz="1243965" rtl="0" eaLnBrk="1" latinLnBrk="0" hangingPunct="1">
      <a:defRPr sz="2450" kern="1200">
        <a:solidFill>
          <a:schemeClr val="tx1"/>
        </a:solidFill>
        <a:latin typeface="+mn-lt"/>
        <a:ea typeface="+mn-ea"/>
        <a:cs typeface="+mn-cs"/>
      </a:defRPr>
    </a:lvl4pPr>
    <a:lvl5pPr marL="2487930" algn="l" defTabSz="1243965" rtl="0" eaLnBrk="1" latinLnBrk="0" hangingPunct="1">
      <a:defRPr sz="2450" kern="1200">
        <a:solidFill>
          <a:schemeClr val="tx1"/>
        </a:solidFill>
        <a:latin typeface="+mn-lt"/>
        <a:ea typeface="+mn-ea"/>
        <a:cs typeface="+mn-cs"/>
      </a:defRPr>
    </a:lvl5pPr>
    <a:lvl6pPr marL="3110230" algn="l" defTabSz="1243965" rtl="0" eaLnBrk="1" latinLnBrk="0" hangingPunct="1">
      <a:defRPr sz="2450" kern="1200">
        <a:solidFill>
          <a:schemeClr val="tx1"/>
        </a:solidFill>
        <a:latin typeface="+mn-lt"/>
        <a:ea typeface="+mn-ea"/>
        <a:cs typeface="+mn-cs"/>
      </a:defRPr>
    </a:lvl6pPr>
    <a:lvl7pPr marL="3731895" algn="l" defTabSz="1243965" rtl="0" eaLnBrk="1" latinLnBrk="0" hangingPunct="1">
      <a:defRPr sz="2450" kern="1200">
        <a:solidFill>
          <a:schemeClr val="tx1"/>
        </a:solidFill>
        <a:latin typeface="+mn-lt"/>
        <a:ea typeface="+mn-ea"/>
        <a:cs typeface="+mn-cs"/>
      </a:defRPr>
    </a:lvl7pPr>
    <a:lvl8pPr marL="4354195" algn="l" defTabSz="1243965" rtl="0" eaLnBrk="1" latinLnBrk="0" hangingPunct="1">
      <a:defRPr sz="2450" kern="1200">
        <a:solidFill>
          <a:schemeClr val="tx1"/>
        </a:solidFill>
        <a:latin typeface="+mn-lt"/>
        <a:ea typeface="+mn-ea"/>
        <a:cs typeface="+mn-cs"/>
      </a:defRPr>
    </a:lvl8pPr>
    <a:lvl9pPr marL="4975860" algn="l" defTabSz="1243965" rtl="0" eaLnBrk="1" latinLnBrk="0" hangingPunct="1">
      <a:defRPr sz="24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49" autoAdjust="0"/>
  </p:normalViewPr>
  <p:slideViewPr>
    <p:cSldViewPr snapToGrid="0">
      <p:cViewPr varScale="1">
        <p:scale>
          <a:sx n="69" d="100"/>
          <a:sy n="69" d="100"/>
        </p:scale>
        <p:origin x="31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F8CA7-CEF7-46F7-B875-B65A8B493A56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241425" y="1143000"/>
            <a:ext cx="4375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FCC36-8AF1-4872-8B2B-041804FBD07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243965" rtl="0" eaLnBrk="1" latinLnBrk="0" hangingPunct="1">
      <a:defRPr sz="1635" kern="1200">
        <a:solidFill>
          <a:schemeClr val="tx1"/>
        </a:solidFill>
        <a:latin typeface="+mn-lt"/>
        <a:ea typeface="+mn-ea"/>
        <a:cs typeface="+mn-cs"/>
      </a:defRPr>
    </a:lvl1pPr>
    <a:lvl2pPr marL="622300" algn="l" defTabSz="1243965" rtl="0" eaLnBrk="1" latinLnBrk="0" hangingPunct="1">
      <a:defRPr sz="1635" kern="1200">
        <a:solidFill>
          <a:schemeClr val="tx1"/>
        </a:solidFill>
        <a:latin typeface="+mn-lt"/>
        <a:ea typeface="+mn-ea"/>
        <a:cs typeface="+mn-cs"/>
      </a:defRPr>
    </a:lvl2pPr>
    <a:lvl3pPr marL="1243965" algn="l" defTabSz="1243965" rtl="0" eaLnBrk="1" latinLnBrk="0" hangingPunct="1">
      <a:defRPr sz="1635" kern="1200">
        <a:solidFill>
          <a:schemeClr val="tx1"/>
        </a:solidFill>
        <a:latin typeface="+mn-lt"/>
        <a:ea typeface="+mn-ea"/>
        <a:cs typeface="+mn-cs"/>
      </a:defRPr>
    </a:lvl3pPr>
    <a:lvl4pPr marL="1866265" algn="l" defTabSz="1243965" rtl="0" eaLnBrk="1" latinLnBrk="0" hangingPunct="1">
      <a:defRPr sz="1635" kern="1200">
        <a:solidFill>
          <a:schemeClr val="tx1"/>
        </a:solidFill>
        <a:latin typeface="+mn-lt"/>
        <a:ea typeface="+mn-ea"/>
        <a:cs typeface="+mn-cs"/>
      </a:defRPr>
    </a:lvl4pPr>
    <a:lvl5pPr marL="2487930" algn="l" defTabSz="1243965" rtl="0" eaLnBrk="1" latinLnBrk="0" hangingPunct="1">
      <a:defRPr sz="1635" kern="1200">
        <a:solidFill>
          <a:schemeClr val="tx1"/>
        </a:solidFill>
        <a:latin typeface="+mn-lt"/>
        <a:ea typeface="+mn-ea"/>
        <a:cs typeface="+mn-cs"/>
      </a:defRPr>
    </a:lvl5pPr>
    <a:lvl6pPr marL="3110230" algn="l" defTabSz="1243965" rtl="0" eaLnBrk="1" latinLnBrk="0" hangingPunct="1">
      <a:defRPr sz="1635" kern="1200">
        <a:solidFill>
          <a:schemeClr val="tx1"/>
        </a:solidFill>
        <a:latin typeface="+mn-lt"/>
        <a:ea typeface="+mn-ea"/>
        <a:cs typeface="+mn-cs"/>
      </a:defRPr>
    </a:lvl6pPr>
    <a:lvl7pPr marL="3731895" algn="l" defTabSz="1243965" rtl="0" eaLnBrk="1" latinLnBrk="0" hangingPunct="1">
      <a:defRPr sz="1635" kern="1200">
        <a:solidFill>
          <a:schemeClr val="tx1"/>
        </a:solidFill>
        <a:latin typeface="+mn-lt"/>
        <a:ea typeface="+mn-ea"/>
        <a:cs typeface="+mn-cs"/>
      </a:defRPr>
    </a:lvl7pPr>
    <a:lvl8pPr marL="4354195" algn="l" defTabSz="1243965" rtl="0" eaLnBrk="1" latinLnBrk="0" hangingPunct="1">
      <a:defRPr sz="1635" kern="1200">
        <a:solidFill>
          <a:schemeClr val="tx1"/>
        </a:solidFill>
        <a:latin typeface="+mn-lt"/>
        <a:ea typeface="+mn-ea"/>
        <a:cs typeface="+mn-cs"/>
      </a:defRPr>
    </a:lvl8pPr>
    <a:lvl9pPr marL="4975860" algn="l" defTabSz="1243965" rtl="0" eaLnBrk="1" latinLnBrk="0" hangingPunct="1">
      <a:defRPr sz="16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241425" y="1143000"/>
            <a:ext cx="437515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D42E385-8DEB-4EC1-BC9A-3D5F4955548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241425" y="1143000"/>
            <a:ext cx="437515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225D338-9985-4346-B06D-FBA6CD6B742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241425" y="1143000"/>
            <a:ext cx="437515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ABDE634-D2E0-4C29-8903-56331CDA19E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241425" y="1143000"/>
            <a:ext cx="437515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84CC781-0339-47DD-A5DD-0CF88F808A9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B22FCC36-8AF1-4872-8B2B-041804FBD07E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894484" y="1749796"/>
            <a:ext cx="11366898" cy="3722334"/>
          </a:xfrm>
        </p:spPr>
        <p:txBody>
          <a:bodyPr anchor="b"/>
          <a:lstStyle>
            <a:lvl1pPr algn="ctr">
              <a:defRPr sz="736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894484" y="5615677"/>
            <a:ext cx="11366898" cy="2581379"/>
          </a:xfrm>
        </p:spPr>
        <p:txBody>
          <a:bodyPr/>
          <a:lstStyle>
            <a:lvl1pPr marL="0" indent="0" algn="ctr">
              <a:buNone/>
              <a:defRPr sz="2945"/>
            </a:lvl1pPr>
            <a:lvl2pPr marL="561340" indent="0" algn="ctr">
              <a:buNone/>
              <a:defRPr sz="2455"/>
            </a:lvl2pPr>
            <a:lvl3pPr marL="1122680" indent="0" algn="ctr">
              <a:buNone/>
              <a:defRPr sz="2210"/>
            </a:lvl3pPr>
            <a:lvl4pPr marL="1684020" indent="0" algn="ctr">
              <a:buNone/>
              <a:defRPr sz="1965"/>
            </a:lvl4pPr>
            <a:lvl5pPr marL="2245360" indent="0" algn="ctr">
              <a:buNone/>
              <a:defRPr sz="1965"/>
            </a:lvl5pPr>
            <a:lvl6pPr marL="2806700" indent="0" algn="ctr">
              <a:buNone/>
              <a:defRPr sz="1965"/>
            </a:lvl6pPr>
            <a:lvl7pPr marL="3368040" indent="0" algn="ctr">
              <a:buNone/>
              <a:defRPr sz="1965"/>
            </a:lvl7pPr>
            <a:lvl8pPr marL="3929380" indent="0" algn="ctr">
              <a:buNone/>
              <a:defRPr sz="1965"/>
            </a:lvl8pPr>
            <a:lvl9pPr marL="4490720" indent="0" algn="ctr">
              <a:buNone/>
              <a:defRPr sz="1965"/>
            </a:lvl9pPr>
          </a:lstStyle>
          <a:p>
            <a:pPr lvl="0"/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CAD562-6028-4D98-812A-5509D2C61B8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2F35F9A-C273-4D76-AC20-A1562AD9D9C6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CAD562-6028-4D98-812A-5509D2C61B8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2F35F9A-C273-4D76-AC20-A1562AD9D9C6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10845915" y="569240"/>
            <a:ext cx="3267983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1041965" y="569240"/>
            <a:ext cx="9614501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CAD562-6028-4D98-812A-5509D2C61B8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2F35F9A-C273-4D76-AC20-A1562AD9D9C6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CAD562-6028-4D98-812A-5509D2C61B8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2F35F9A-C273-4D76-AC20-A1562AD9D9C6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034073" y="2665530"/>
            <a:ext cx="13071931" cy="4447497"/>
          </a:xfrm>
        </p:spPr>
        <p:txBody>
          <a:bodyPr anchor="b"/>
          <a:lstStyle>
            <a:lvl1pPr>
              <a:defRPr sz="736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1034073" y="7155102"/>
            <a:ext cx="13071931" cy="2338833"/>
          </a:xfrm>
        </p:spPr>
        <p:txBody>
          <a:bodyPr/>
          <a:lstStyle>
            <a:lvl1pPr marL="0" indent="0">
              <a:buNone/>
              <a:defRPr sz="2945">
                <a:solidFill>
                  <a:schemeClr val="tx1">
                    <a:tint val="75000"/>
                  </a:schemeClr>
                </a:solidFill>
              </a:defRPr>
            </a:lvl1pPr>
            <a:lvl2pPr marL="561340" indent="0">
              <a:buNone/>
              <a:defRPr sz="2455">
                <a:solidFill>
                  <a:schemeClr val="tx1">
                    <a:tint val="75000"/>
                  </a:schemeClr>
                </a:solidFill>
              </a:defRPr>
            </a:lvl2pPr>
            <a:lvl3pPr marL="1122680" indent="0">
              <a:buNone/>
              <a:defRPr sz="2210">
                <a:solidFill>
                  <a:schemeClr val="tx1">
                    <a:tint val="75000"/>
                  </a:schemeClr>
                </a:solidFill>
              </a:defRPr>
            </a:lvl3pPr>
            <a:lvl4pPr marL="1684020" indent="0">
              <a:buNone/>
              <a:defRPr sz="1965">
                <a:solidFill>
                  <a:schemeClr val="tx1">
                    <a:tint val="75000"/>
                  </a:schemeClr>
                </a:solidFill>
              </a:defRPr>
            </a:lvl4pPr>
            <a:lvl5pPr marL="2245360" indent="0">
              <a:buNone/>
              <a:defRPr sz="1965">
                <a:solidFill>
                  <a:schemeClr val="tx1">
                    <a:tint val="75000"/>
                  </a:schemeClr>
                </a:solidFill>
              </a:defRPr>
            </a:lvl5pPr>
            <a:lvl6pPr marL="2806700" indent="0">
              <a:buNone/>
              <a:defRPr sz="1965">
                <a:solidFill>
                  <a:schemeClr val="tx1">
                    <a:tint val="75000"/>
                  </a:schemeClr>
                </a:solidFill>
              </a:defRPr>
            </a:lvl6pPr>
            <a:lvl7pPr marL="3368040" indent="0">
              <a:buNone/>
              <a:defRPr sz="1965">
                <a:solidFill>
                  <a:schemeClr val="tx1">
                    <a:tint val="75000"/>
                  </a:schemeClr>
                </a:solidFill>
              </a:defRPr>
            </a:lvl7pPr>
            <a:lvl8pPr marL="3929380" indent="0">
              <a:buNone/>
              <a:defRPr sz="1965">
                <a:solidFill>
                  <a:schemeClr val="tx1">
                    <a:tint val="75000"/>
                  </a:schemeClr>
                </a:solidFill>
              </a:defRPr>
            </a:lvl8pPr>
            <a:lvl9pPr marL="4490720" indent="0">
              <a:buNone/>
              <a:defRPr sz="19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CAD562-6028-4D98-812A-5509D2C61B8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2F35F9A-C273-4D76-AC20-A1562AD9D9C6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1041965" y="2846200"/>
            <a:ext cx="644124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7672656" y="2846200"/>
            <a:ext cx="644124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CAD562-6028-4D98-812A-5509D2C61B8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2F35F9A-C273-4D76-AC20-A1562AD9D9C6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043941" y="569241"/>
            <a:ext cx="13071931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1043940" y="2620981"/>
            <a:ext cx="6411640" cy="1284502"/>
          </a:xfrm>
        </p:spPr>
        <p:txBody>
          <a:bodyPr anchor="b"/>
          <a:lstStyle>
            <a:lvl1pPr marL="0" indent="0">
              <a:buNone/>
              <a:defRPr sz="2945" b="1"/>
            </a:lvl1pPr>
            <a:lvl2pPr marL="561340" indent="0">
              <a:buNone/>
              <a:defRPr sz="2455" b="1"/>
            </a:lvl2pPr>
            <a:lvl3pPr marL="1122680" indent="0">
              <a:buNone/>
              <a:defRPr sz="2210" b="1"/>
            </a:lvl3pPr>
            <a:lvl4pPr marL="1684020" indent="0">
              <a:buNone/>
              <a:defRPr sz="1965" b="1"/>
            </a:lvl4pPr>
            <a:lvl5pPr marL="2245360" indent="0">
              <a:buNone/>
              <a:defRPr sz="1965" b="1"/>
            </a:lvl5pPr>
            <a:lvl6pPr marL="2806700" indent="0">
              <a:buNone/>
              <a:defRPr sz="1965" b="1"/>
            </a:lvl6pPr>
            <a:lvl7pPr marL="3368040" indent="0">
              <a:buNone/>
              <a:defRPr sz="1965" b="1"/>
            </a:lvl7pPr>
            <a:lvl8pPr marL="3929380" indent="0">
              <a:buNone/>
              <a:defRPr sz="1965" b="1"/>
            </a:lvl8pPr>
            <a:lvl9pPr marL="4490720" indent="0">
              <a:buNone/>
              <a:defRPr sz="1965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1043940" y="3905483"/>
            <a:ext cx="6411640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7672656" y="2620981"/>
            <a:ext cx="6443216" cy="1284502"/>
          </a:xfrm>
        </p:spPr>
        <p:txBody>
          <a:bodyPr anchor="b"/>
          <a:lstStyle>
            <a:lvl1pPr marL="0" indent="0">
              <a:buNone/>
              <a:defRPr sz="2945" b="1"/>
            </a:lvl1pPr>
            <a:lvl2pPr marL="561340" indent="0">
              <a:buNone/>
              <a:defRPr sz="2455" b="1"/>
            </a:lvl2pPr>
            <a:lvl3pPr marL="1122680" indent="0">
              <a:buNone/>
              <a:defRPr sz="2210" b="1"/>
            </a:lvl3pPr>
            <a:lvl4pPr marL="1684020" indent="0">
              <a:buNone/>
              <a:defRPr sz="1965" b="1"/>
            </a:lvl4pPr>
            <a:lvl5pPr marL="2245360" indent="0">
              <a:buNone/>
              <a:defRPr sz="1965" b="1"/>
            </a:lvl5pPr>
            <a:lvl6pPr marL="2806700" indent="0">
              <a:buNone/>
              <a:defRPr sz="1965" b="1"/>
            </a:lvl6pPr>
            <a:lvl7pPr marL="3368040" indent="0">
              <a:buNone/>
              <a:defRPr sz="1965" b="1"/>
            </a:lvl7pPr>
            <a:lvl8pPr marL="3929380" indent="0">
              <a:buNone/>
              <a:defRPr sz="1965" b="1"/>
            </a:lvl8pPr>
            <a:lvl9pPr marL="4490720" indent="0">
              <a:buNone/>
              <a:defRPr sz="1965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7672656" y="3905483"/>
            <a:ext cx="644321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CAD562-6028-4D98-812A-5509D2C61B8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2F35F9A-C273-4D76-AC20-A1562AD9D9C6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CAD562-6028-4D98-812A-5509D2C61B8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2F35F9A-C273-4D76-AC20-A1562AD9D9C6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CAD562-6028-4D98-812A-5509D2C61B8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2F35F9A-C273-4D76-AC20-A1562AD9D9C6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043941" y="712788"/>
            <a:ext cx="4888159" cy="2494757"/>
          </a:xfrm>
        </p:spPr>
        <p:txBody>
          <a:bodyPr anchor="b"/>
          <a:lstStyle>
            <a:lvl1pPr>
              <a:defRPr sz="393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6443216" y="1539423"/>
            <a:ext cx="7672656" cy="7598118"/>
          </a:xfrm>
        </p:spPr>
        <p:txBody>
          <a:bodyPr/>
          <a:lstStyle>
            <a:lvl1pPr>
              <a:defRPr sz="3930"/>
            </a:lvl1pPr>
            <a:lvl2pPr>
              <a:defRPr sz="3435"/>
            </a:lvl2pPr>
            <a:lvl3pPr>
              <a:defRPr sz="2945"/>
            </a:lvl3pPr>
            <a:lvl4pPr>
              <a:defRPr sz="2455"/>
            </a:lvl4pPr>
            <a:lvl5pPr>
              <a:defRPr sz="2455"/>
            </a:lvl5pPr>
            <a:lvl6pPr>
              <a:defRPr sz="2455"/>
            </a:lvl6pPr>
            <a:lvl7pPr>
              <a:defRPr sz="2455"/>
            </a:lvl7pPr>
            <a:lvl8pPr>
              <a:defRPr sz="2455"/>
            </a:lvl8pPr>
            <a:lvl9pPr>
              <a:defRPr sz="245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1043941" y="3207544"/>
            <a:ext cx="4888159" cy="5942372"/>
          </a:xfrm>
        </p:spPr>
        <p:txBody>
          <a:bodyPr/>
          <a:lstStyle>
            <a:lvl1pPr marL="0" indent="0">
              <a:buNone/>
              <a:defRPr sz="1965"/>
            </a:lvl1pPr>
            <a:lvl2pPr marL="561340" indent="0">
              <a:buNone/>
              <a:defRPr sz="1720"/>
            </a:lvl2pPr>
            <a:lvl3pPr marL="1122680" indent="0">
              <a:buNone/>
              <a:defRPr sz="1475"/>
            </a:lvl3pPr>
            <a:lvl4pPr marL="1684020" indent="0">
              <a:buNone/>
              <a:defRPr sz="1230"/>
            </a:lvl4pPr>
            <a:lvl5pPr marL="2245360" indent="0">
              <a:buNone/>
              <a:defRPr sz="1230"/>
            </a:lvl5pPr>
            <a:lvl6pPr marL="2806700" indent="0">
              <a:buNone/>
              <a:defRPr sz="1230"/>
            </a:lvl6pPr>
            <a:lvl7pPr marL="3368040" indent="0">
              <a:buNone/>
              <a:defRPr sz="1230"/>
            </a:lvl7pPr>
            <a:lvl8pPr marL="3929380" indent="0">
              <a:buNone/>
              <a:defRPr sz="1230"/>
            </a:lvl8pPr>
            <a:lvl9pPr marL="4490720" indent="0">
              <a:buNone/>
              <a:defRPr sz="123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CAD562-6028-4D98-812A-5509D2C61B8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2F35F9A-C273-4D76-AC20-A1562AD9D9C6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043941" y="712788"/>
            <a:ext cx="4888159" cy="2494757"/>
          </a:xfrm>
        </p:spPr>
        <p:txBody>
          <a:bodyPr anchor="b"/>
          <a:lstStyle>
            <a:lvl1pPr>
              <a:defRPr sz="393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6443216" y="1539423"/>
            <a:ext cx="7672656" cy="7598118"/>
          </a:xfrm>
        </p:spPr>
        <p:txBody>
          <a:bodyPr/>
          <a:lstStyle>
            <a:lvl1pPr marL="0" indent="0">
              <a:buNone/>
              <a:defRPr sz="3930"/>
            </a:lvl1pPr>
            <a:lvl2pPr marL="561340" indent="0">
              <a:buNone/>
              <a:defRPr sz="3435"/>
            </a:lvl2pPr>
            <a:lvl3pPr marL="1122680" indent="0">
              <a:buNone/>
              <a:defRPr sz="2945"/>
            </a:lvl3pPr>
            <a:lvl4pPr marL="1684020" indent="0">
              <a:buNone/>
              <a:defRPr sz="2455"/>
            </a:lvl4pPr>
            <a:lvl5pPr marL="2245360" indent="0">
              <a:buNone/>
              <a:defRPr sz="2455"/>
            </a:lvl5pPr>
            <a:lvl6pPr marL="2806700" indent="0">
              <a:buNone/>
              <a:defRPr sz="2455"/>
            </a:lvl6pPr>
            <a:lvl7pPr marL="3368040" indent="0">
              <a:buNone/>
              <a:defRPr sz="2455"/>
            </a:lvl7pPr>
            <a:lvl8pPr marL="3929380" indent="0">
              <a:buNone/>
              <a:defRPr sz="2455"/>
            </a:lvl8pPr>
            <a:lvl9pPr marL="4490720" indent="0">
              <a:buNone/>
              <a:defRPr sz="2455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1043941" y="3207544"/>
            <a:ext cx="4888159" cy="5942372"/>
          </a:xfrm>
        </p:spPr>
        <p:txBody>
          <a:bodyPr/>
          <a:lstStyle>
            <a:lvl1pPr marL="0" indent="0">
              <a:buNone/>
              <a:defRPr sz="1965"/>
            </a:lvl1pPr>
            <a:lvl2pPr marL="561340" indent="0">
              <a:buNone/>
              <a:defRPr sz="1720"/>
            </a:lvl2pPr>
            <a:lvl3pPr marL="1122680" indent="0">
              <a:buNone/>
              <a:defRPr sz="1475"/>
            </a:lvl3pPr>
            <a:lvl4pPr marL="1684020" indent="0">
              <a:buNone/>
              <a:defRPr sz="1230"/>
            </a:lvl4pPr>
            <a:lvl5pPr marL="2245360" indent="0">
              <a:buNone/>
              <a:defRPr sz="1230"/>
            </a:lvl5pPr>
            <a:lvl6pPr marL="2806700" indent="0">
              <a:buNone/>
              <a:defRPr sz="1230"/>
            </a:lvl6pPr>
            <a:lvl7pPr marL="3368040" indent="0">
              <a:buNone/>
              <a:defRPr sz="1230"/>
            </a:lvl7pPr>
            <a:lvl8pPr marL="3929380" indent="0">
              <a:buNone/>
              <a:defRPr sz="1230"/>
            </a:lvl8pPr>
            <a:lvl9pPr marL="4490720" indent="0">
              <a:buNone/>
              <a:defRPr sz="123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CAD562-6028-4D98-812A-5509D2C61B8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2F35F9A-C273-4D76-AC20-A1562AD9D9C6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041967" y="569241"/>
            <a:ext cx="13071931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1041967" y="2846200"/>
            <a:ext cx="13071931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1041965" y="9909728"/>
            <a:ext cx="3410069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AD562-6028-4D98-812A-5509D2C61B8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5020381" y="9909728"/>
            <a:ext cx="511510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10703829" y="9909728"/>
            <a:ext cx="3410069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35F9A-C273-4D76-AC20-A1562AD9D9C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112268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670" indent="-280670" algn="l" defTabSz="1122680" rtl="0" eaLnBrk="1" latinLnBrk="0" hangingPunct="1">
        <a:lnSpc>
          <a:spcPct val="90000"/>
        </a:lnSpc>
        <a:spcBef>
          <a:spcPts val="1230"/>
        </a:spcBef>
        <a:buFont typeface="Arial" panose="020B0604020202020204" pitchFamily="34" charset="0"/>
        <a:buChar char="•"/>
        <a:defRPr sz="3435" kern="1200">
          <a:solidFill>
            <a:schemeClr val="tx1"/>
          </a:solidFill>
          <a:latin typeface="+mn-lt"/>
          <a:ea typeface="+mn-ea"/>
          <a:cs typeface="+mn-cs"/>
        </a:defRPr>
      </a:lvl1pPr>
      <a:lvl2pPr marL="842010" indent="-280670" algn="l" defTabSz="1122680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945" kern="1200">
          <a:solidFill>
            <a:schemeClr val="tx1"/>
          </a:solidFill>
          <a:latin typeface="+mn-lt"/>
          <a:ea typeface="+mn-ea"/>
          <a:cs typeface="+mn-cs"/>
        </a:defRPr>
      </a:lvl2pPr>
      <a:lvl3pPr marL="1403350" indent="-280670" algn="l" defTabSz="1122680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3pPr>
      <a:lvl4pPr marL="1964690" indent="-280670" algn="l" defTabSz="1122680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0" kern="1200">
          <a:solidFill>
            <a:schemeClr val="tx1"/>
          </a:solidFill>
          <a:latin typeface="+mn-lt"/>
          <a:ea typeface="+mn-ea"/>
          <a:cs typeface="+mn-cs"/>
        </a:defRPr>
      </a:lvl4pPr>
      <a:lvl5pPr marL="2526030" indent="-280670" algn="l" defTabSz="1122680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0" kern="1200">
          <a:solidFill>
            <a:schemeClr val="tx1"/>
          </a:solidFill>
          <a:latin typeface="+mn-lt"/>
          <a:ea typeface="+mn-ea"/>
          <a:cs typeface="+mn-cs"/>
        </a:defRPr>
      </a:lvl5pPr>
      <a:lvl6pPr marL="3087370" indent="-280670" algn="l" defTabSz="1122680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0" kern="1200">
          <a:solidFill>
            <a:schemeClr val="tx1"/>
          </a:solidFill>
          <a:latin typeface="+mn-lt"/>
          <a:ea typeface="+mn-ea"/>
          <a:cs typeface="+mn-cs"/>
        </a:defRPr>
      </a:lvl6pPr>
      <a:lvl7pPr marL="3648710" indent="-280670" algn="l" defTabSz="1122680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0" kern="1200">
          <a:solidFill>
            <a:schemeClr val="tx1"/>
          </a:solidFill>
          <a:latin typeface="+mn-lt"/>
          <a:ea typeface="+mn-ea"/>
          <a:cs typeface="+mn-cs"/>
        </a:defRPr>
      </a:lvl7pPr>
      <a:lvl8pPr marL="4210050" indent="-280670" algn="l" defTabSz="1122680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0" kern="1200">
          <a:solidFill>
            <a:schemeClr val="tx1"/>
          </a:solidFill>
          <a:latin typeface="+mn-lt"/>
          <a:ea typeface="+mn-ea"/>
          <a:cs typeface="+mn-cs"/>
        </a:defRPr>
      </a:lvl8pPr>
      <a:lvl9pPr marL="4771390" indent="-280670" algn="l" defTabSz="1122680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22680" rtl="0" eaLnBrk="1" latinLnBrk="0" hangingPunct="1">
        <a:defRPr sz="2210" kern="1200">
          <a:solidFill>
            <a:schemeClr val="tx1"/>
          </a:solidFill>
          <a:latin typeface="+mn-lt"/>
          <a:ea typeface="+mn-ea"/>
          <a:cs typeface="+mn-cs"/>
        </a:defRPr>
      </a:lvl1pPr>
      <a:lvl2pPr marL="561340" algn="l" defTabSz="1122680" rtl="0" eaLnBrk="1" latinLnBrk="0" hangingPunct="1">
        <a:defRPr sz="2210" kern="1200">
          <a:solidFill>
            <a:schemeClr val="tx1"/>
          </a:solidFill>
          <a:latin typeface="+mn-lt"/>
          <a:ea typeface="+mn-ea"/>
          <a:cs typeface="+mn-cs"/>
        </a:defRPr>
      </a:lvl2pPr>
      <a:lvl3pPr marL="1122680" algn="l" defTabSz="1122680" rtl="0" eaLnBrk="1" latinLnBrk="0" hangingPunct="1">
        <a:defRPr sz="2210" kern="1200">
          <a:solidFill>
            <a:schemeClr val="tx1"/>
          </a:solidFill>
          <a:latin typeface="+mn-lt"/>
          <a:ea typeface="+mn-ea"/>
          <a:cs typeface="+mn-cs"/>
        </a:defRPr>
      </a:lvl3pPr>
      <a:lvl4pPr marL="1684020" algn="l" defTabSz="1122680" rtl="0" eaLnBrk="1" latinLnBrk="0" hangingPunct="1">
        <a:defRPr sz="2210" kern="1200">
          <a:solidFill>
            <a:schemeClr val="tx1"/>
          </a:solidFill>
          <a:latin typeface="+mn-lt"/>
          <a:ea typeface="+mn-ea"/>
          <a:cs typeface="+mn-cs"/>
        </a:defRPr>
      </a:lvl4pPr>
      <a:lvl5pPr marL="2245360" algn="l" defTabSz="1122680" rtl="0" eaLnBrk="1" latinLnBrk="0" hangingPunct="1">
        <a:defRPr sz="2210" kern="1200">
          <a:solidFill>
            <a:schemeClr val="tx1"/>
          </a:solidFill>
          <a:latin typeface="+mn-lt"/>
          <a:ea typeface="+mn-ea"/>
          <a:cs typeface="+mn-cs"/>
        </a:defRPr>
      </a:lvl5pPr>
      <a:lvl6pPr marL="2806700" algn="l" defTabSz="1122680" rtl="0" eaLnBrk="1" latinLnBrk="0" hangingPunct="1">
        <a:defRPr sz="221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40" algn="l" defTabSz="1122680" rtl="0" eaLnBrk="1" latinLnBrk="0" hangingPunct="1">
        <a:defRPr sz="2210" kern="1200">
          <a:solidFill>
            <a:schemeClr val="tx1"/>
          </a:solidFill>
          <a:latin typeface="+mn-lt"/>
          <a:ea typeface="+mn-ea"/>
          <a:cs typeface="+mn-cs"/>
        </a:defRPr>
      </a:lvl7pPr>
      <a:lvl8pPr marL="3929380" algn="l" defTabSz="1122680" rtl="0" eaLnBrk="1" latinLnBrk="0" hangingPunct="1">
        <a:defRPr sz="2210" kern="1200">
          <a:solidFill>
            <a:schemeClr val="tx1"/>
          </a:solidFill>
          <a:latin typeface="+mn-lt"/>
          <a:ea typeface="+mn-ea"/>
          <a:cs typeface="+mn-cs"/>
        </a:defRPr>
      </a:lvl8pPr>
      <a:lvl9pPr marL="4490720" algn="l" defTabSz="1122680" rtl="0" eaLnBrk="1" latinLnBrk="0" hangingPunct="1">
        <a:defRPr sz="2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image" Target="../media/image15.jpeg"/><Relationship Id="rId7" Type="http://schemas.openxmlformats.org/officeDocument/2006/relationships/image" Target="../media/image14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hyperlink" Target="mailto:boltdt@bolt-elevator.com" TargetMode="Externa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5466" y="250492"/>
            <a:ext cx="2453640" cy="1735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907" y="2286698"/>
            <a:ext cx="7100911" cy="6804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750"/>
              </a:spcBef>
              <a:spcAft>
                <a:spcPts val="15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 2024 году губернатор Калужской области Владислав Шапша в составе российской делегации посетил Китайскую Народную Республику, где состоялся конструктивный диалог между двумя странами, деловые отношения которых год от года укрепляются.</a:t>
            </a:r>
            <a:endParaRPr lang="ru-RU" sz="2000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750"/>
              </a:spcBef>
              <a:spcAft>
                <a:spcPts val="15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Продовольственные товары и сырье из Российской Федерации входят в тройку основных статей калужского экспорта в КНР.</a:t>
            </a:r>
            <a:endParaRPr lang="ru-RU" sz="2000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750"/>
              </a:spcBef>
              <a:spcAft>
                <a:spcPts val="15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«Все достижения в экономике для того, чтобы мы могли улучшать качество жизни», —</a:t>
            </a:r>
            <a:r>
              <a:rPr lang="en-US" sz="20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 ​считает Губернатор Калужкой области Владислав Шапша.</a:t>
            </a:r>
            <a:endParaRPr lang="ru-RU" sz="2000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750"/>
              </a:spcBef>
              <a:spcAft>
                <a:spcPts val="15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Стратегический шаг навстречу российской экономике предприняла компания "</a:t>
            </a:r>
            <a:r>
              <a:rPr lang="en-US" sz="20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BOLT</a:t>
            </a:r>
            <a:r>
              <a:rPr lang="ru-RU" sz="20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ELEVATOR-RUS</a:t>
            </a:r>
            <a:r>
              <a:rPr lang="ru-RU" sz="20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", занимающая лидирующие позиции в КНР по производству современных инновационных лифтов, предложившая строительство собственного производственного предприятия на территории Малоярославецкого района Калужской области с целью  обеспечения всех субъектов Российской Федерации современными лифтами, соответствующими международным стандартам качества и безопасности.</a:t>
            </a:r>
            <a:endParaRPr lang="ru-RU" sz="2000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96810" y="5345906"/>
            <a:ext cx="7559053" cy="5361147"/>
          </a:xfrm>
          <a:custGeom>
            <a:avLst/>
            <a:gdLst/>
            <a:ahLst/>
            <a:cxnLst/>
            <a:rect l="l" t="t" r="r" b="b"/>
            <a:pathLst>
              <a:path w="7559053" h="5361147">
                <a:moveTo>
                  <a:pt x="929640" y="0"/>
                </a:moveTo>
                <a:lnTo>
                  <a:pt x="7559053" y="0"/>
                </a:lnTo>
                <a:lnTo>
                  <a:pt x="7559053" y="5345907"/>
                </a:lnTo>
                <a:lnTo>
                  <a:pt x="0" y="5361147"/>
                </a:lnTo>
                <a:lnTo>
                  <a:pt x="929640" y="0"/>
                </a:lnTo>
                <a:close/>
              </a:path>
            </a:pathLst>
          </a:cu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943600" y="-3334"/>
            <a:ext cx="9212263" cy="1989777"/>
          </a:xfrm>
          <a:prstGeom prst="rect">
            <a:avLst/>
          </a:prstGeom>
          <a:blipFill>
            <a:blip r:embed="rId3"/>
            <a:srcRect/>
            <a:stretch>
              <a:fillRect l="1738" r="-873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72170" y="-3334"/>
            <a:ext cx="6583693" cy="50810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26907" y="85985"/>
            <a:ext cx="1978193" cy="13995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587223"/>
            <a:ext cx="15155863" cy="592400"/>
          </a:xfrm>
          <a:prstGeom prst="rect">
            <a:avLst/>
          </a:prstGeom>
          <a:solidFill>
            <a:srgbClr val="268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750"/>
              </a:spcBef>
              <a:spcAft>
                <a:spcPts val="1500"/>
              </a:spcAft>
            </a:pPr>
            <a:r>
              <a:rPr lang="ru-RU" sz="24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КОМПАНИЯ </a:t>
            </a:r>
            <a:r>
              <a:rPr lang="en-US" sz="24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«BOLT</a:t>
            </a:r>
            <a:r>
              <a:rPr lang="ru-RU" sz="24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ELEVATOR</a:t>
            </a:r>
            <a:r>
              <a:rPr lang="ru-RU" sz="24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-</a:t>
            </a:r>
            <a:r>
              <a:rPr lang="en-US" sz="24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RUS»</a:t>
            </a:r>
            <a:r>
              <a:rPr lang="ru-RU" sz="24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- ЭТО</a:t>
            </a:r>
            <a:endParaRPr lang="ru-RU" sz="2400" b="1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37967" y="-19050"/>
            <a:ext cx="3024000" cy="1735952"/>
          </a:xfrm>
          <a:prstGeom prst="rect">
            <a:avLst/>
          </a:prstGeom>
          <a:blipFill>
            <a:blip r:embed="rId2"/>
            <a:srcRect/>
            <a:stretch>
              <a:fillRect l="5720" r="-3866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612246" y="2638206"/>
            <a:ext cx="5931371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89C2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Крупнейший производитель лифтов </a:t>
            </a:r>
            <a:endParaRPr lang="ru-RU" sz="2400" b="1" dirty="0">
              <a:solidFill>
                <a:srgbClr val="2689C2"/>
              </a:solidFill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99466" y="3609488"/>
            <a:ext cx="6196073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2689C2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Обладатель более 190 патентов </a:t>
            </a:r>
            <a:endParaRPr lang="ru-RU" sz="2400" b="1" dirty="0">
              <a:solidFill>
                <a:srgbClr val="2689C2"/>
              </a:solidFill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2689C2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на технологии производства лифтов</a:t>
            </a:r>
            <a:endParaRPr lang="ru-RU" sz="2400" b="1" dirty="0">
              <a:solidFill>
                <a:srgbClr val="2689C2"/>
              </a:solidFill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628568" y="2870547"/>
            <a:ext cx="783775" cy="0"/>
          </a:xfrm>
          <a:prstGeom prst="line">
            <a:avLst/>
          </a:prstGeom>
          <a:ln w="82550">
            <a:solidFill>
              <a:srgbClr val="2689C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628568" y="4024708"/>
            <a:ext cx="783775" cy="0"/>
          </a:xfrm>
          <a:prstGeom prst="line">
            <a:avLst/>
          </a:prstGeom>
          <a:ln w="82550">
            <a:solidFill>
              <a:srgbClr val="2689C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0" y="2179623"/>
            <a:ext cx="3622457" cy="6924967"/>
          </a:xfrm>
          <a:prstGeom prst="rect">
            <a:avLst/>
          </a:prstGeom>
          <a:blipFill>
            <a:blip r:embed="rId3"/>
            <a:srcRect/>
            <a:stretch>
              <a:fillRect l="-33976" r="-339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82662" y="5536452"/>
            <a:ext cx="4153733" cy="30595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82662" y="2269909"/>
            <a:ext cx="4153730" cy="311529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12246" y="4938352"/>
            <a:ext cx="6503273" cy="464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89C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rgbClr val="2689C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628568" y="5385206"/>
            <a:ext cx="783775" cy="0"/>
          </a:xfrm>
          <a:prstGeom prst="line">
            <a:avLst/>
          </a:prstGeom>
          <a:ln w="82550">
            <a:solidFill>
              <a:srgbClr val="2689C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99466" y="6398716"/>
            <a:ext cx="6144055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2689C2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Площадь производства в Калужской области составляет 6 га</a:t>
            </a:r>
            <a:endParaRPr lang="ru-RU" sz="2400" b="1" dirty="0">
              <a:solidFill>
                <a:srgbClr val="2689C2"/>
              </a:solidFill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2689C2"/>
              </a:solidFill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622457" y="6813936"/>
            <a:ext cx="783775" cy="0"/>
          </a:xfrm>
          <a:prstGeom prst="line">
            <a:avLst/>
          </a:prstGeom>
          <a:ln w="82550">
            <a:solidFill>
              <a:srgbClr val="2689C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99466" y="7518261"/>
            <a:ext cx="6144055" cy="2676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2689C2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Собственный учебный центр по профподготовке и повышению квалификации для сотрудников предприятия (инженеры, механики, программисты, прочий персонал)</a:t>
            </a:r>
            <a:endParaRPr lang="ru-RU" sz="2400" b="1" dirty="0">
              <a:solidFill>
                <a:srgbClr val="2689C2"/>
              </a:solidFill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2689C2"/>
              </a:solidFill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2689C2"/>
              </a:solidFill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3628567" y="8174435"/>
            <a:ext cx="783775" cy="0"/>
          </a:xfrm>
          <a:prstGeom prst="line">
            <a:avLst/>
          </a:prstGeom>
          <a:ln w="82550">
            <a:solidFill>
              <a:srgbClr val="2689C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Текст. поле 31"/>
          <p:cNvSpPr txBox="1"/>
          <p:nvPr/>
        </p:nvSpPr>
        <p:spPr>
          <a:xfrm>
            <a:off x="4599466" y="4755472"/>
            <a:ext cx="638319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2689C2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Единый центр управления </a:t>
            </a:r>
            <a:endParaRPr lang="ru-RU" sz="2400" b="1" dirty="0">
              <a:solidFill>
                <a:srgbClr val="2689C2"/>
              </a:solidFill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2689C2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всей лифтовой продукцией </a:t>
            </a:r>
            <a:endParaRPr lang="ru-RU" sz="2400" b="1" dirty="0">
              <a:solidFill>
                <a:srgbClr val="2689C2"/>
              </a:solidFill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2689C2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на территории Российской Федерации</a:t>
            </a:r>
            <a:endParaRPr lang="ru-RU" sz="2400" b="1" dirty="0">
              <a:solidFill>
                <a:srgbClr val="2689C2"/>
              </a:solidFill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2689C2"/>
              </a:solidFill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26907" y="85985"/>
            <a:ext cx="1978193" cy="13995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587223"/>
            <a:ext cx="15155863" cy="592400"/>
          </a:xfrm>
          <a:prstGeom prst="rect">
            <a:avLst/>
          </a:prstGeom>
          <a:solidFill>
            <a:srgbClr val="268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750"/>
              </a:spcBef>
              <a:spcAft>
                <a:spcPts val="1500"/>
              </a:spcAft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ОБЪЕМ РЫНКА ЛИФТОВ В РОССИИ </a:t>
            </a:r>
            <a:endParaRPr lang="ru-RU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37967" y="-19050"/>
            <a:ext cx="3024000" cy="1735952"/>
          </a:xfrm>
          <a:prstGeom prst="rect">
            <a:avLst/>
          </a:prstGeom>
          <a:blipFill>
            <a:blip r:embed="rId2"/>
            <a:srcRect/>
            <a:stretch>
              <a:fillRect l="5720" r="-3866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373978" y="2468199"/>
            <a:ext cx="6439301" cy="231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750"/>
              </a:spcBef>
              <a:spcAft>
                <a:spcPts val="15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 настоящий момент в Российской Федерации наблюдается значительный дефицит отечественных лифтов. </a:t>
            </a:r>
            <a:endParaRPr lang="ru-RU" sz="1800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750"/>
              </a:spcBef>
              <a:spcAft>
                <a:spcPts val="15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Доля импорта на 2023 год достигала </a:t>
            </a:r>
            <a:r>
              <a:rPr lang="ru-RU" sz="1800" b="1" dirty="0">
                <a:solidFill>
                  <a:srgbClr val="2689C2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42,4% от спроса</a:t>
            </a:r>
            <a:r>
              <a:rPr lang="ru-RU" sz="18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. Компания </a:t>
            </a:r>
            <a:r>
              <a:rPr lang="en-US" sz="18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«BOLT ELEVATOR-RUS»</a:t>
            </a:r>
            <a:r>
              <a:rPr lang="ru-RU" sz="18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нацелена на полное покрытие данного спроса на импортную лифтовую продукцию по всем субъектам Российской Федерации с последующим техническим обслуживаем и круглосуточной техподдержкой.</a:t>
            </a:r>
            <a:endParaRPr lang="ru-RU" sz="1800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96767" y="2022387"/>
            <a:ext cx="9942897" cy="8825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73977" y="5500575"/>
            <a:ext cx="6439301" cy="4030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  <a:spcAft>
                <a:spcPts val="1500"/>
              </a:spcAf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Компания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BOLT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ELEVATOR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RUS»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имеет достаточные производственные мощности и профессиональные компетенции для покрытия всей доли импортного спроса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на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лифтовую продукцию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 Российской Федерации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9564" y="2421890"/>
          <a:ext cx="14529435" cy="823912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864012"/>
                <a:gridCol w="5599904"/>
                <a:gridCol w="6065519"/>
              </a:tblGrid>
              <a:tr h="437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Технические особенности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84" marR="5484" marT="54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9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Лифты 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Bolt Elevator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84" marR="5484" marT="54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9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Конкурирующие товары аналогичного типа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84" marR="5484" marT="54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324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Шум в лифтовой кабине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84" marR="5484" marT="54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9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</a:rPr>
                        <a:t>Уникальная конструкция звукоизоляции лифтов </a:t>
                      </a:r>
                      <a:endParaRPr lang="ru-RU" sz="1800" b="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ru-RU" sz="1800" b="0" u="none" strike="noStrike" dirty="0">
                          <a:effectLst/>
                        </a:rPr>
                        <a:t>сохраняет уровень шума кабины лифта </a:t>
                      </a:r>
                      <a:endParaRPr lang="ru-RU" sz="1800" b="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ru-RU" sz="1800" b="0" u="none" strike="noStrike" dirty="0">
                          <a:effectLst/>
                        </a:rPr>
                        <a:t>в пределах 45 дБ.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84" marR="5484" marT="54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</a:rPr>
                        <a:t>Уровень шума кабины лифта аналогичной продукции конкурентов составляет около 53 дБ.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84" marR="5484" marT="54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56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Шум при открытии и закрытии двери лифта.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84" marR="5484" marT="54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9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</a:rPr>
                        <a:t>Контроль в пределах 50 дБ.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84" marR="5484" marT="54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</a:rPr>
                        <a:t>Уровень звука конкурирующих продуктов того же типа составляет около 60 дБ.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84" marR="5484" marT="54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11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Интеллектуальная </a:t>
                      </a:r>
                      <a:endParaRPr lang="ru-RU" sz="1800" b="1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система управления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84" marR="5484" marT="54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9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</a:rPr>
                        <a:t>Лифты управляются уникальной интеллектуальной системой, контролирующей пассажиропоток и вызывающей одновременно несколько лифтов </a:t>
                      </a:r>
                      <a:endParaRPr lang="ru-RU" sz="1800" b="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ru-RU" sz="1800" b="0" u="none" strike="noStrike" dirty="0">
                          <a:effectLst/>
                        </a:rPr>
                        <a:t>при необходимости.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84" marR="5484" marT="54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</a:rPr>
                        <a:t>Интеллектуальная идентификация</a:t>
                      </a:r>
                      <a:endParaRPr lang="ru-RU" sz="1800" b="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ru-RU" sz="1800" b="0" u="none" strike="noStrike" dirty="0">
                          <a:effectLst/>
                        </a:rPr>
                        <a:t>не может быть реализована.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84" marR="5484" marT="54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07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Вызов лифта </a:t>
                      </a:r>
                      <a:endParaRPr lang="ru-RU" sz="1800" b="1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 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QR-</a:t>
                      </a:r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коду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84" marR="5484" marT="54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9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</a:rPr>
                        <a:t>Поддержка двойной идентификации </a:t>
                      </a:r>
                      <a:endParaRPr lang="ru-RU" sz="1800" b="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ru-RU" sz="1800" b="0" u="none" strike="noStrike" dirty="0">
                          <a:effectLst/>
                        </a:rPr>
                        <a:t>IC-карты и QR-кода.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84" marR="5484" marT="54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</a:rPr>
                        <a:t>Нет такого метода вызова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84" marR="5484" marT="54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464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Вызов лифта с помощью  движения рукой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84" marR="5484" marT="54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9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</a:rPr>
                        <a:t>Использование жестов для бесконтактного вызова </a:t>
                      </a:r>
                      <a:endParaRPr lang="ru-RU" sz="1800" b="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ru-RU" sz="1800" b="0" u="none" strike="noStrike" dirty="0">
                          <a:effectLst/>
                        </a:rPr>
                        <a:t>лифта во избежание заражения </a:t>
                      </a:r>
                      <a:endParaRPr lang="ru-RU" sz="1800" b="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ru-RU" sz="1800" b="0" u="none" strike="noStrike" dirty="0">
                          <a:effectLst/>
                        </a:rPr>
                        <a:t>вирусами и бактериями.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84" marR="5484" marT="54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</a:rPr>
                        <a:t>Нет такого метода вызова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84" marR="5484" marT="54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224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Технология </a:t>
                      </a:r>
                      <a:endParaRPr lang="ru-RU" sz="1800" b="1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распознавания лиц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84" marR="5484" marT="54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9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</a:rPr>
                        <a:t>Функция 3D-обнаружения тела </a:t>
                      </a:r>
                      <a:endParaRPr lang="ru-RU" sz="1800" b="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ru-RU" sz="1800" b="0" u="none" strike="noStrike" dirty="0">
                          <a:effectLst/>
                        </a:rPr>
                        <a:t>в реальном времени.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84" marR="5484" marT="54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</a:rPr>
                        <a:t>Нет функции обнаружения живого тела в 3D.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84" marR="5484" marT="54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16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Голосовой вызов лифта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84" marR="5484" marT="54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9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</a:rPr>
                        <a:t>Функция распознавания разных языков и </a:t>
                      </a:r>
                      <a:endParaRPr lang="ru-RU" sz="1800" b="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ru-RU" sz="1800" b="0" u="none" strike="noStrike" dirty="0">
                          <a:effectLst/>
                        </a:rPr>
                        <a:t>языковых команд.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84" marR="5484" marT="54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</a:rPr>
                        <a:t>Легко ошибочно идентифицировать языки и </a:t>
                      </a:r>
                      <a:endParaRPr lang="ru-RU" sz="1800" b="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ru-RU" sz="1800" b="0" u="none" strike="noStrike" dirty="0">
                          <a:effectLst/>
                        </a:rPr>
                        <a:t>языковые команды.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84" marR="5484" marT="54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13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Функция удаленного мониторинга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84" marR="5484" marT="54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9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</a:rPr>
                        <a:t>Интеллектуальная платформа осуществляет </a:t>
                      </a:r>
                      <a:endParaRPr lang="ru-RU" sz="1800" b="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ru-RU" sz="1800" b="0" u="none" strike="noStrike" dirty="0">
                          <a:effectLst/>
                        </a:rPr>
                        <a:t>мониторинг общего состояния, диагностику неисправностей и бесперебойного управление </a:t>
                      </a:r>
                      <a:endParaRPr lang="ru-RU" sz="1800" b="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ru-RU" sz="1800" b="0" u="none" strike="noStrike" dirty="0">
                          <a:effectLst/>
                        </a:rPr>
                        <a:t>работой лифта.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84" marR="5484" marT="54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</a:rPr>
                        <a:t>Может быть реализована только сигнализация </a:t>
                      </a:r>
                      <a:endParaRPr lang="ru-RU" sz="1800" b="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ru-RU" sz="1800" b="0" u="none" strike="noStrike" dirty="0">
                          <a:effectLst/>
                        </a:rPr>
                        <a:t>о неисправности оборудования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484" marR="5484" marT="54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26907" y="85985"/>
            <a:ext cx="1978193" cy="13995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587223"/>
            <a:ext cx="15155863" cy="592400"/>
          </a:xfrm>
          <a:prstGeom prst="rect">
            <a:avLst/>
          </a:prstGeom>
          <a:solidFill>
            <a:srgbClr val="268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750"/>
              </a:spcBef>
              <a:spcAft>
                <a:spcPts val="1500"/>
              </a:spcAft>
            </a:pPr>
            <a:r>
              <a:rPr lang="ru-RU" sz="24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ПРЕИМУЩЕСТВА ЛИФТОВ </a:t>
            </a:r>
            <a:r>
              <a:rPr lang="en-US" sz="24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«BOLT</a:t>
            </a:r>
            <a:r>
              <a:rPr lang="ru-RU" sz="24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ELEVATOR-</a:t>
            </a:r>
            <a:r>
              <a:rPr lang="ru-RU" sz="24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РУС</a:t>
            </a:r>
            <a:r>
              <a:rPr lang="en-US" sz="24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»</a:t>
            </a:r>
            <a:r>
              <a:rPr lang="ru-RU" sz="24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37967" y="-19050"/>
            <a:ext cx="3024000" cy="1735952"/>
          </a:xfrm>
          <a:prstGeom prst="rect">
            <a:avLst/>
          </a:prstGeom>
          <a:blipFill>
            <a:blip r:embed="rId2"/>
            <a:srcRect/>
            <a:stretch>
              <a:fillRect l="5720" r="-3866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26907" y="85985"/>
            <a:ext cx="1978193" cy="13995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587223"/>
            <a:ext cx="15155863" cy="592400"/>
          </a:xfrm>
          <a:prstGeom prst="rect">
            <a:avLst/>
          </a:prstGeom>
          <a:solidFill>
            <a:srgbClr val="268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750"/>
              </a:spcBef>
              <a:spcAft>
                <a:spcPts val="1500"/>
              </a:spcAft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ЦЕЛИ </a:t>
            </a:r>
            <a:r>
              <a:rPr lang="en-US" sz="24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«Bolt Elevator-Rus»</a:t>
            </a:r>
            <a:endParaRPr lang="ru-RU" sz="2400" b="1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137967" y="-19050"/>
            <a:ext cx="3024000" cy="1735952"/>
          </a:xfrm>
          <a:prstGeom prst="rect">
            <a:avLst/>
          </a:prstGeom>
          <a:blipFill>
            <a:blip r:embed="rId2"/>
            <a:srcRect/>
            <a:stretch>
              <a:fillRect l="5720" r="-3866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527936" y="2339755"/>
            <a:ext cx="6120548" cy="255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Создание промышленного комплекса лифтовой продукции с производственными объемами более 10 000 лифтов в год;</a:t>
            </a:r>
            <a:endParaRPr lang="ru-RU" sz="2000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b="0" i="0" u="none" strike="noStrike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(вся инфраструктура предприятия уже создана на 6га в Малоярославецком районе Калужской области, на данный момент идёт процесс поставки оборудования)</a:t>
            </a:r>
            <a:endParaRPr lang="ru-RU" sz="2000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452734" y="2885689"/>
            <a:ext cx="783775" cy="0"/>
          </a:xfrm>
          <a:prstGeom prst="line">
            <a:avLst/>
          </a:prstGeom>
          <a:ln w="82550">
            <a:solidFill>
              <a:srgbClr val="2689C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452735" y="5637602"/>
            <a:ext cx="783775" cy="0"/>
          </a:xfrm>
          <a:prstGeom prst="line">
            <a:avLst/>
          </a:prstGeom>
          <a:ln w="82550">
            <a:solidFill>
              <a:srgbClr val="2689C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51736" y="4960255"/>
            <a:ext cx="6068534" cy="1630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Создание сервисного центра 24/7, основанного на новых технологиях и ноу-хау компании, предоставляющего полный спектр услуг по диагностике, обслуживанию и ремонту поставляемых лифтов по всем субъектам Российской Федерации;</a:t>
            </a:r>
            <a:endParaRPr lang="ru-RU" sz="2000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452734" y="8487547"/>
            <a:ext cx="783775" cy="0"/>
          </a:xfrm>
          <a:prstGeom prst="line">
            <a:avLst/>
          </a:prstGeom>
          <a:ln w="82550">
            <a:solidFill>
              <a:srgbClr val="2689C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648484" y="7625553"/>
            <a:ext cx="3507380" cy="27172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648483" y="2474352"/>
            <a:ext cx="3507380" cy="209288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451735" y="7535524"/>
            <a:ext cx="6068534" cy="2245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Создание ,совместно с Кампусом</a:t>
            </a:r>
            <a:r>
              <a:rPr lang="en-US" sz="20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Московского государственного технического университета имени Н. Э. Баумана, специализированного учебного центра по профессиональной подготовке и повышению квалификации специалистов предприятия с дальнейшим открытием учебных филиалов по всем субъектам Российской Федерации; </a:t>
            </a:r>
            <a:endParaRPr lang="ru-RU" sz="2000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rcRect t="17321" b="5417"/>
          <a:stretch>
            <a:fillRect/>
          </a:stretch>
        </p:blipFill>
        <p:spPr>
          <a:xfrm>
            <a:off x="0" y="4217476"/>
            <a:ext cx="4446627" cy="23364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2179624"/>
            <a:ext cx="4446627" cy="19149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12220" y="8810854"/>
            <a:ext cx="4458846" cy="18809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6700691"/>
            <a:ext cx="4446626" cy="1898194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4452736" y="2061029"/>
            <a:ext cx="0" cy="8630784"/>
          </a:xfrm>
          <a:prstGeom prst="line">
            <a:avLst/>
          </a:prstGeom>
          <a:ln w="82550">
            <a:solidFill>
              <a:srgbClr val="26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642373" y="4966657"/>
            <a:ext cx="3528555" cy="23486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594255"/>
            <a:ext cx="15155863" cy="1009755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5642" y="7775358"/>
            <a:ext cx="3099336" cy="2417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4659" y="7942152"/>
            <a:ext cx="2847274" cy="201444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1854"/>
            <a:ext cx="15155863" cy="2914601"/>
          </a:xfrm>
          <a:prstGeom prst="rect">
            <a:avLst/>
          </a:prstGeom>
          <a:solidFill>
            <a:srgbClr val="268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750"/>
              </a:spcBef>
              <a:spcAft>
                <a:spcPts val="1500"/>
              </a:spcAft>
            </a:pPr>
            <a:r>
              <a:rPr lang="ru-RU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ЕДИНЫЙ АВТОМАТИЗИРОВАННЫЙ ЦЕНТР УПРАВЛЕНИЯ ВСЕМИ ПРОЦЕССАМИ </a:t>
            </a:r>
            <a:br>
              <a:rPr lang="en-US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ЛИФТОВОЙ ПРОДУКЦИИ</a:t>
            </a:r>
            <a:endParaRPr lang="ru-RU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3556535" y="4400682"/>
            <a:ext cx="942313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altLang="ru-RU" sz="6600" b="0" i="0" u="none" strike="noStrike" cap="none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78499" y="251142"/>
            <a:ext cx="3921408" cy="9448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Транспортировка оборудования</a:t>
            </a:r>
            <a:endParaRPr lang="ru-RU" sz="1400" b="1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Благодаря рациональной организации производства мы гарантируем выполнение производственных задач в рамках цикла поставки и строго контролируем качество продукции. Клиентам предоставляется возможность отслеживать весь процесс производства по информации о продукте, что гарантирует получение высококачественной продукции в соответствии с графиком при наиболее безопасном методе транспортировки.</a:t>
            </a:r>
            <a:endParaRPr lang="ru-RU" sz="1400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Доставка и установка</a:t>
            </a:r>
            <a:endParaRPr lang="ru-RU" sz="1400" b="1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Рациональная и эффективная система управления проектом обеспечивает быструю и безопасную транспортировку оборудования, его надлежащую установку на объекте, а также позволяет минимизировать затраты и непрерывно контролировать выполнение проекта.</a:t>
            </a:r>
            <a:endParaRPr lang="ru-RU" sz="1400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Профессиональное техническое обслуживание</a:t>
            </a:r>
            <a:endParaRPr lang="ru-RU" sz="1400" b="1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Мы предлагаем комплексную программу и схемы технического обслуживания оборудования. Наша горячая линия (400) и высокоэффективная система мониторинга «</a:t>
            </a:r>
            <a:r>
              <a:rPr lang="en-US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Bolt Internet of things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» обеспечат оперативное предоставление помощи наших технических специалистов.</a:t>
            </a:r>
            <a:endParaRPr lang="ru-RU" sz="1400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Заказ запасных деталей</a:t>
            </a:r>
            <a:endParaRPr lang="ru-RU" sz="1400" b="1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Высокоэффективная система снабжения запасными частями, обеспечивающая своевременную поставку.</a:t>
            </a:r>
            <a:endParaRPr lang="ru-RU" sz="1400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Возможность модернизации и изменения конфигурации оборудования</a:t>
            </a:r>
            <a:endParaRPr lang="ru-RU" sz="1400" b="1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Мы готовы предложить Вам множество схем для добавления новых модулей, лестниц и т.д. для повышения производительности и расширения функционала Вашего оборудования.</a:t>
            </a:r>
            <a:endParaRPr lang="ru-RU" sz="1400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rcRect l="6290" r="6290"/>
          <a:stretch>
            <a:fillRect/>
          </a:stretch>
        </p:blipFill>
        <p:spPr>
          <a:xfrm>
            <a:off x="3397718" y="0"/>
            <a:ext cx="7521715" cy="1069181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TextBox 8"/>
          <p:cNvSpPr txBox="1"/>
          <p:nvPr/>
        </p:nvSpPr>
        <p:spPr>
          <a:xfrm>
            <a:off x="357881" y="251142"/>
            <a:ext cx="337672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89C2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ПУСТЬ ВАШ ВЫБОР СДЕЛАЕТ ВАШУ ЖИЗНЬ ЛУЧШЕ!</a:t>
            </a:r>
            <a:endParaRPr lang="ru-RU" sz="2400" b="1" dirty="0">
              <a:solidFill>
                <a:srgbClr val="2689C2"/>
              </a:solidFill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881" y="1578165"/>
            <a:ext cx="3261218" cy="8124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Мы искренне надеемся, что приобретенная Вами продукция торговой марки </a:t>
            </a:r>
            <a:r>
              <a:rPr lang="en-US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Bolt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улучшит качество Вашей жизни!</a:t>
            </a:r>
            <a:endParaRPr lang="ru-RU" sz="1400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1400" b="1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Управление проектом</a:t>
            </a:r>
            <a:endParaRPr lang="ru-RU" sz="1400" b="1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Менеджер проекта контролирует реализацию проекта, обеспечивает соответствие требованиям заказчика и принимает все необходимые меры по предотвращению потенциальных проблем. На основе данных, полученных в ходе этих действий, составляются чертежи оборудования.</a:t>
            </a:r>
            <a:endParaRPr lang="ru-RU" sz="1400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1400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Подготовка схем и чертежей</a:t>
            </a:r>
            <a:endParaRPr lang="ru-RU" sz="1400" b="1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 ка</a:t>
            </a:r>
            <a:r>
              <a:rPr lang="ru-RU" sz="14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</a:t>
            </a:r>
            <a:r>
              <a:rPr lang="ru-RU" sz="1400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дому проекту прилагаются чертежи, составленные квалифицированными специалистами, а также перечень стандартных и дополнительных функций оборудования для выбора.</a:t>
            </a:r>
            <a:endParaRPr lang="ru-RU" sz="1400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887102" y="96844"/>
            <a:ext cx="3381653" cy="2392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2951" y="2454562"/>
            <a:ext cx="12989953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689C2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ТЕРРИТОРИЯ ПРОИЗВОДСТВЕННОЙ БАЗЫ СОСТАВЛЯЕТ 6 ГА;  </a:t>
            </a:r>
            <a:br>
              <a:rPr lang="en-US" sz="2400" b="1" dirty="0">
                <a:solidFill>
                  <a:srgbClr val="2689C2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2689C2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ОТЛИЧНАЯ ТРАНСПОРТНАЯ ДОСТУПНОСТЬ; </a:t>
            </a:r>
            <a:endParaRPr lang="en-US" sz="2400" b="1" dirty="0">
              <a:solidFill>
                <a:srgbClr val="2689C2"/>
              </a:solidFill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2689C2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СУММА ИНВЕСТИЦИЙ СОСТАВЛЯЕТ </a:t>
            </a:r>
            <a:br>
              <a:rPr lang="en-US" sz="2400" b="1" dirty="0">
                <a:solidFill>
                  <a:srgbClr val="2689C2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2689C2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БОЛЕЕ 200 000 000 РУБЛЕЙ</a:t>
            </a:r>
            <a:endParaRPr lang="ru-RU" sz="2400" b="1" dirty="0">
              <a:solidFill>
                <a:srgbClr val="2689C2"/>
              </a:solidFill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978" y="8913569"/>
            <a:ext cx="7579894" cy="1222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Болт Индастриал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Парк,Зона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экономического развития,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уезд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Нинцзин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Дэчжоу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провинция Шаньдун, Китай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+86–534–5423899ФАКС: +86–534–5238819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54451" y="8913569"/>
            <a:ext cx="6348635" cy="845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Эл. почта: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boltdt@bolt-elevator.com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Веб-сайт: www.bolt-elevator.com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7479476"/>
            <a:ext cx="15155863" cy="1034716"/>
          </a:xfrm>
          <a:prstGeom prst="rect">
            <a:avLst/>
          </a:prstGeom>
          <a:solidFill>
            <a:srgbClr val="268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производственной базы: 249051, КАЛУЖСКАЯ ОБЛАСТЬ, М.Р-Н МАЛОЯРОСЛАВЕЦКИЙ, С.П. ДЕРЕВНЯ ВОРОБЬЕВО, Д МАЛОЕ НОЗДРИНО, УЛ. ПРОМЫШЛЕННАЯ, ЗД. 1 Тел.8 800 222 79 36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34026" y="4024222"/>
            <a:ext cx="7887801" cy="32675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6693</Words>
  <Application>WPS 演示</Application>
  <PresentationFormat>Произвольный</PresentationFormat>
  <Paragraphs>149</Paragraphs>
  <Slides>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宋体</vt:lpstr>
      <vt:lpstr>Wingdings</vt:lpstr>
      <vt:lpstr>Times New Roman</vt:lpstr>
      <vt:lpstr>Roboto</vt:lpstr>
      <vt:lpstr>国标仿宋</vt:lpstr>
      <vt:lpstr>DejaVu Math TeX Gyre</vt:lpstr>
      <vt:lpstr>Calibri</vt:lpstr>
      <vt:lpstr>Trebuchet MS</vt:lpstr>
      <vt:lpstr>微软雅黑</vt:lpstr>
      <vt:lpstr>Arial Unicode MS</vt:lpstr>
      <vt:lpstr>Calibri Light</vt:lpstr>
      <vt:lpstr>等线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Слободяник</dc:creator>
  <cp:lastModifiedBy>dzxc</cp:lastModifiedBy>
  <cp:revision>89</cp:revision>
  <dcterms:created xsi:type="dcterms:W3CDTF">2024-10-16T05:46:55Z</dcterms:created>
  <dcterms:modified xsi:type="dcterms:W3CDTF">2024-10-16T05:46:55Z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752553496A314CE51E130F6786DFBAFF</vt:lpwstr>
  </property>
  <property fmtid="{D5CDD505-2E9C-101B-9397-08002B2CF9AE}" pid="3" name="KSOProductBuildVer">
    <vt:lpwstr>2052-11.8.2.1131</vt:lpwstr>
  </property>
</Properties>
</file>